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94" r:id="rId1"/>
  </p:sldMasterIdLst>
  <p:notesMasterIdLst>
    <p:notesMasterId r:id="rId9"/>
  </p:notesMasterIdLst>
  <p:handoutMasterIdLst>
    <p:handoutMasterId r:id="rId10"/>
  </p:handoutMasterIdLst>
  <p:sldIdLst>
    <p:sldId id="257" r:id="rId2"/>
    <p:sldId id="264" r:id="rId3"/>
    <p:sldId id="275" r:id="rId4"/>
    <p:sldId id="278" r:id="rId5"/>
    <p:sldId id="277" r:id="rId6"/>
    <p:sldId id="272" r:id="rId7"/>
    <p:sldId id="279" r:id="rId8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47" autoAdjust="0"/>
    <p:restoredTop sz="92982" autoAdjust="0"/>
  </p:normalViewPr>
  <p:slideViewPr>
    <p:cSldViewPr snapToGrid="0">
      <p:cViewPr varScale="1">
        <p:scale>
          <a:sx n="87" d="100"/>
          <a:sy n="87" d="100"/>
        </p:scale>
        <p:origin x="-78" y="-4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C86ED-AA12-44EE-B57B-A7D5B9D19D86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248D0-C15E-4A33-9CC0-4DA04CB44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50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D7AA9-D9E6-4934-ACE3-772AFDD2B612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30CED-A291-4E61-80CD-6D9875C9A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583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30CED-A291-4E61-80CD-6D9875C9A8E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73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7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11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74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833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854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1388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3390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92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752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66800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0" y="1316039"/>
            <a:ext cx="12192000" cy="5070475"/>
          </a:xfrm>
        </p:spPr>
        <p:txBody>
          <a:bodyPr/>
          <a:lstStyle>
            <a:lvl1pPr>
              <a:spcBef>
                <a:spcPts val="850"/>
              </a:spcBef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Font typeface="Arial" pitchFamily="34" charset="0"/>
              <a:buChar char="•"/>
              <a:defRPr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946850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265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741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08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04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84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12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299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496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4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b="0" i="0" u="none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11487" y="337455"/>
            <a:ext cx="8909725" cy="290769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b="1" dirty="0" smtClean="0"/>
              <a:t>A Smart RTL Linting Tool with Auto-Correction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3774332" y="3785569"/>
            <a:ext cx="50722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Khaled Salah, Ph.D.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 Lead at Emulation Division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Khaled_mohamed@mentor.com</a:t>
            </a:r>
            <a:r>
              <a:rPr lang="en-US" sz="2400" dirty="0">
                <a:solidFill>
                  <a:srgbClr val="002060"/>
                </a:solidFill>
              </a:rPr>
              <a:t/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87557" y="6174718"/>
            <a:ext cx="47734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56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Design  Automation Conference, 2019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268" y="4922196"/>
            <a:ext cx="3026382" cy="170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46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10951856" y="5867131"/>
            <a:ext cx="5511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20E3F2-93A5-44B4-A4EF-DC6634B5775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87032" y="1164134"/>
            <a:ext cx="11215991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Linting is a type of static code analysis, used to grub and detect any suspicious construction and problematic patterns in software/Hardware </a:t>
            </a:r>
            <a:r>
              <a:rPr lang="en-US" sz="2000" b="1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codes.</a:t>
            </a:r>
          </a:p>
          <a:p>
            <a:pPr algn="just"/>
            <a:endParaRPr lang="en-US" sz="2000" b="1" dirty="0" smtClean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Due to increasing the complexity in modern circuit design and consequently in RTL code, linting becomes an initial stage in the complete line of the formal verification </a:t>
            </a:r>
            <a:r>
              <a:rPr lang="en-US" sz="2000" b="1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techniques.</a:t>
            </a:r>
          </a:p>
          <a:p>
            <a:pPr algn="just"/>
            <a:endParaRPr lang="en-US" sz="2000" b="1" dirty="0" smtClean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Conventional linting tools produce reports for the issues that don't comply with specific code guidelines. These reports have a large numbers of errors and warnings which have to be solved and handled 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manually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n-US" sz="2000" b="1" dirty="0" smtClean="0">
              <a:solidFill>
                <a:srgbClr val="C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b="1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In this work, we propose a linting tool with an 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auto correction </a:t>
            </a:r>
            <a:r>
              <a:rPr lang="en-US" sz="2000" b="1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capability for some errors and warnings at RTL level such as </a:t>
            </a:r>
            <a:r>
              <a:rPr lang="en-US" sz="20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timing violation problems and mismatch between simulation and </a:t>
            </a:r>
            <a:r>
              <a:rPr lang="en-US" sz="2000" b="1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synthesis. This </a:t>
            </a:r>
            <a:r>
              <a:rPr lang="en-US" sz="20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can speedup the verification process</a:t>
            </a:r>
            <a:r>
              <a:rPr lang="en-US" sz="2000" b="1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US" sz="2000" b="1" dirty="0" smtClean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000" b="1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The tool is built using 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Python.</a:t>
            </a:r>
            <a:r>
              <a:rPr lang="en-US" sz="2000" dirty="0"/>
              <a:t> </a:t>
            </a:r>
            <a:r>
              <a:rPr lang="en-US" sz="20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It has been tested on OpenCore certificated projects and it provides short 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execution time</a:t>
            </a:r>
            <a:r>
              <a:rPr lang="en-US" sz="2000" b="1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  <a:endParaRPr lang="ar-EG" sz="2000" b="1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endParaRPr lang="en-US" sz="2400" b="1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7344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</a:t>
            </a:r>
            <a:r>
              <a:rPr lang="en-US" dirty="0" smtClean="0"/>
              <a:t>idea: The Handled Issues</a:t>
            </a:r>
            <a:r>
              <a:rPr lang="en-US" baseline="30000" dirty="0" smtClean="0"/>
              <a:t>1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10951856" y="5867131"/>
            <a:ext cx="5511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20E3F2-93A5-44B4-A4EF-DC6634B57757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604136"/>
              </p:ext>
            </p:extLst>
          </p:nvPr>
        </p:nvGraphicFramePr>
        <p:xfrm>
          <a:off x="152400" y="1301566"/>
          <a:ext cx="11713029" cy="499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9029"/>
                <a:gridCol w="5845628"/>
                <a:gridCol w="3298372"/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Issue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How the tool works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 example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Incomplete sensitive list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Detects each always. Then, predicts the signals that have to be assigned in sensitive list of combinational blocks.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Finally, compares them with the actual signals assigned in the list.</a:t>
                      </a:r>
                      <a:r>
                        <a:rPr lang="en-US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 case of the mismatch, tool replaces sensitivity list signals by an asterisk (*).</a:t>
                      </a:r>
                    </a:p>
                    <a:p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Unused/Underived signals/ports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It Checks the declared ports and signals if they are assigned to any blocking/non-blocking (&lt;=/=) assignment, any condition or any sensitivity list.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Ø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 the case of the non-assignment signal/port to at least once to any logic value,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it removes automatically anything related to that signal/port.</a:t>
                      </a:r>
                    </a:p>
                    <a:p>
                      <a:endParaRPr lang="en-US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1"/>
                          </a:solidFill>
                        </a:rPr>
                        <a:t>Missed statements such as (else) or Non-full case</a:t>
                      </a:r>
                    </a:p>
                    <a:p>
                      <a:endParaRPr lang="en-US" b="1" dirty="0" smtClean="0">
                        <a:solidFill>
                          <a:schemeClr val="accent1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It introduces a fast detector to if statements with missed else statement precisely.</a:t>
                      </a:r>
                    </a:p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It introduces a fast detector to incomplete case statement precisely.</a:t>
                      </a:r>
                    </a:p>
                    <a:p>
                      <a:pPr marL="342900" indent="-342900" algn="l" defTabSz="457200" rtl="0" eaLnBrk="1" latinLnBrk="0" hangingPunct="1">
                        <a:buFont typeface="Wingdings" panose="05000000000000000000" pitchFamily="2" charset="2"/>
                        <a:buChar char="Ø"/>
                      </a:pPr>
                      <a:endParaRPr lang="en-US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7686" y="2021339"/>
            <a:ext cx="3026227" cy="13096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868" y="3504519"/>
            <a:ext cx="2658155" cy="1404937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697685" y="4983952"/>
            <a:ext cx="1476259" cy="1132093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6"/>
          <a:stretch>
            <a:fillRect/>
          </a:stretch>
        </p:blipFill>
        <p:spPr>
          <a:xfrm>
            <a:off x="10173945" y="4983952"/>
            <a:ext cx="1549968" cy="1132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29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</a:t>
            </a:r>
            <a:r>
              <a:rPr lang="en-US" dirty="0" smtClean="0"/>
              <a:t>idea: The Handled Issues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10951856" y="5867131"/>
            <a:ext cx="5511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20E3F2-93A5-44B4-A4EF-DC6634B57757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354492"/>
              </p:ext>
            </p:extLst>
          </p:nvPr>
        </p:nvGraphicFramePr>
        <p:xfrm>
          <a:off x="152400" y="1301566"/>
          <a:ext cx="11713029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9029"/>
                <a:gridCol w="5845628"/>
                <a:gridCol w="3298372"/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Issue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How the tool works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 example</a:t>
                      </a:r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accen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Timing violation by Glitch transition</a:t>
                      </a:r>
                    </a:p>
                    <a:p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 defTabSz="457200" rtl="0" eaLnBrk="1" latinLnBrk="0" hangingPunct="1">
                        <a:buFont typeface="Wingdings" panose="05000000000000000000" pitchFamily="2" charset="2"/>
                        <a:buChar char="Ø"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Instantiating library specific ICG (Integrated Clock Gating) cells called through specific modules 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Picture 12"/>
          <p:cNvPicPr/>
          <p:nvPr/>
        </p:nvPicPr>
        <p:blipFill>
          <a:blip r:embed="rId2"/>
          <a:stretch>
            <a:fillRect/>
          </a:stretch>
        </p:blipFill>
        <p:spPr>
          <a:xfrm>
            <a:off x="8684666" y="1708438"/>
            <a:ext cx="2081306" cy="642877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3"/>
          <a:stretch>
            <a:fillRect/>
          </a:stretch>
        </p:blipFill>
        <p:spPr>
          <a:xfrm>
            <a:off x="8716306" y="2586281"/>
            <a:ext cx="1996253" cy="672447"/>
          </a:xfrm>
          <a:prstGeom prst="rect">
            <a:avLst/>
          </a:prstGeom>
        </p:spPr>
      </p:pic>
      <p:sp>
        <p:nvSpPr>
          <p:cNvPr id="18" name="Down Arrow 17"/>
          <p:cNvSpPr/>
          <p:nvPr/>
        </p:nvSpPr>
        <p:spPr>
          <a:xfrm rot="10800000" flipV="1">
            <a:off x="9433511" y="2290257"/>
            <a:ext cx="561842" cy="312399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419" y="3428998"/>
            <a:ext cx="6819900" cy="30384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3508" y="3962791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 Linting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93508" y="5497799"/>
            <a:ext cx="1394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Linting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087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r>
              <a:rPr lang="en-US" baseline="30000" dirty="0" smtClean="0"/>
              <a:t>1</a:t>
            </a:r>
            <a:endParaRPr lang="en-US" baseline="30000" dirty="0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10951856" y="5867131"/>
            <a:ext cx="5511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20E3F2-93A5-44B4-A4EF-DC6634B57757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535237" y="1682192"/>
            <a:ext cx="3430750" cy="340590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452257" y="1682192"/>
            <a:ext cx="705076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proposed tool has been implemented using python with an easy graphical user interface (GUI) as shown in the Figure below.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Its input file is modified in a new created file and it reports the position of each detected issues as shown in the Figure below. </a:t>
            </a:r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88430" y="3473757"/>
            <a:ext cx="5323114" cy="266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1674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r>
              <a:rPr lang="en-US" baseline="30000" dirty="0"/>
              <a:t>2</a:t>
            </a:r>
            <a:endParaRPr lang="en-US" dirty="0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10951856" y="5867131"/>
            <a:ext cx="5511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20E3F2-93A5-44B4-A4EF-DC6634B57757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178966"/>
              </p:ext>
            </p:extLst>
          </p:nvPr>
        </p:nvGraphicFramePr>
        <p:xfrm>
          <a:off x="745810" y="2286707"/>
          <a:ext cx="11005179" cy="39455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4559"/>
                <a:gridCol w="2845996"/>
                <a:gridCol w="1884911"/>
                <a:gridCol w="1785257"/>
                <a:gridCol w="3004456"/>
              </a:tblGrid>
              <a:tr h="10661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Issues</a:t>
                      </a:r>
                      <a:endParaRPr lang="en-US" sz="1600" b="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Selected files</a:t>
                      </a:r>
                      <a:endParaRPr lang="en-US" sz="1600" b="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lines</a:t>
                      </a:r>
                      <a:endParaRPr lang="en-US" sz="1600" b="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detected/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corrected items</a:t>
                      </a:r>
                      <a:endParaRPr lang="en-US" sz="1600" b="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Execution time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0" i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(Sec</a:t>
                      </a: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b="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6454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Latches missed default</a:t>
                      </a:r>
                      <a:endParaRPr lang="en-US" sz="1600" b="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Ethmac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399</a:t>
                      </a:r>
                      <a:endParaRPr lang="en-US" sz="140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6454">
                <a:tc vMerge="1">
                  <a:txBody>
                    <a:bodyPr/>
                    <a:lstStyle/>
                    <a:p>
                      <a:pPr rtl="1"/>
                      <a:endParaRPr lang="ar-E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reed_solomon_decoder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869</a:t>
                      </a:r>
                      <a:endParaRPr lang="en-US" sz="140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0.0156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3227">
                <a:tc rowSpan="4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Latches missed else</a:t>
                      </a:r>
                      <a:endParaRPr lang="en-US" sz="1600" b="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ecg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1227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</a:t>
                      </a:r>
                      <a:endParaRPr lang="en-US" sz="140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6454">
                <a:tc vMerge="1">
                  <a:txBody>
                    <a:bodyPr/>
                    <a:lstStyle/>
                    <a:p>
                      <a:pPr rtl="1"/>
                      <a:endParaRPr lang="ar-E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sdcard_mass_storage_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controller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1207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en-US" sz="140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3227">
                <a:tc vMerge="1">
                  <a:txBody>
                    <a:bodyPr/>
                    <a:lstStyle/>
                    <a:p>
                      <a:pPr rtl="1"/>
                      <a:endParaRPr lang="ar-E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sockit_owm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419</a:t>
                      </a:r>
                      <a:endParaRPr lang="en-US" sz="140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3227">
                <a:tc vMerge="1">
                  <a:txBody>
                    <a:bodyPr/>
                    <a:lstStyle/>
                    <a:p>
                      <a:pPr rtl="1"/>
                      <a:endParaRPr lang="ar-E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uart2bus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667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en-US" sz="140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0529">
                <a:tc row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Unused signals/</a:t>
                      </a: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en-US" sz="1600" b="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ports</a:t>
                      </a:r>
                      <a:endParaRPr lang="en-US" sz="1600" b="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rx_enqueue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875</a:t>
                      </a:r>
                      <a:endParaRPr lang="en-US" sz="140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0.0312</a:t>
                      </a:r>
                      <a:endParaRPr lang="en-US" sz="140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99796">
                <a:tc vMerge="1">
                  <a:txBody>
                    <a:bodyPr/>
                    <a:lstStyle/>
                    <a:p>
                      <a:pPr rtl="1"/>
                      <a:endParaRPr lang="ar-E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tx_dequeue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976</a:t>
                      </a:r>
                      <a:endParaRPr lang="en-US" sz="140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 i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i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0.035</a:t>
                      </a:r>
                      <a:endParaRPr lang="en-US" sz="1400" i="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59228" y="1301819"/>
            <a:ext cx="113755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issue has been tested based on OpenCore's certification projects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codes as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shown in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below table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it shows the short execution time of linting. </a:t>
            </a:r>
          </a:p>
        </p:txBody>
      </p:sp>
    </p:spTree>
    <p:extLst>
      <p:ext uri="{BB962C8B-B14F-4D97-AF65-F5344CB8AC3E}">
        <p14:creationId xmlns:p14="http://schemas.microsoft.com/office/powerpoint/2010/main" val="18748289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4559301" y="2725738"/>
            <a:ext cx="220605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800"/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16021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257&quot;/&gt;&lt;/object&gt;&lt;object type=&quot;3&quot; unique_id=&quot;16904&quot;&gt;&lt;property id=&quot;20148&quot; value=&quot;5&quot;/&gt;&lt;property id=&quot;20300&quot; value=&quot;Slide 6 - &amp;quot;Summary&amp;quot;&quot;/&gt;&lt;property id=&quot;20307&quot; value=&quot;263&quot;/&gt;&lt;/object&gt;&lt;object type=&quot;3&quot; unique_id=&quot;16982&quot;&gt;&lt;property id=&quot;20148&quot; value=&quot;5&quot;/&gt;&lt;property id=&quot;20300&quot; value=&quot;Slide 2 - &amp;quot;Motivation&amp;quot;&quot;/&gt;&lt;property id=&quot;20307&quot; value=&quot;264&quot;/&gt;&lt;/object&gt;&lt;object type=&quot;3&quot; unique_id=&quot;43599&quot;&gt;&lt;property id=&quot;20148&quot; value=&quot;5&quot;/&gt;&lt;property id=&quot;20300&quot; value=&quot;Slide 3 - &amp;quot;Main idea1&amp;quot;&quot;/&gt;&lt;property id=&quot;20307&quot; value=&quot;270&quot;/&gt;&lt;/object&gt;&lt;object type=&quot;3&quot; unique_id=&quot;43600&quot;&gt;&lt;property id=&quot;20148&quot; value=&quot;5&quot;/&gt;&lt;property id=&quot;20300&quot; value=&quot;Slide 4 - &amp;quot;Main idea2&amp;quot;&quot;/&gt;&lt;property id=&quot;20307&quot; value=&quot;271&quot;/&gt;&lt;/object&gt;&lt;object type=&quot;3&quot; unique_id=&quot;43601&quot;&gt;&lt;property id=&quot;20148&quot; value=&quot;5&quot;/&gt;&lt;property id=&quot;20300&quot; value=&quot;Slide 5 - &amp;quot;Evidence&amp;quot;&quot;/&gt;&lt;property id=&quot;20307&quot; value=&quot;272&quot;/&gt;&lt;/object&gt;&lt;/object&gt;&lt;object type=&quot;8&quot; unique_id=&quot;10208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1277</TotalTime>
  <Words>511</Words>
  <Application>Microsoft Office PowerPoint</Application>
  <PresentationFormat>Custom</PresentationFormat>
  <Paragraphs>102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Parallax</vt:lpstr>
      <vt:lpstr>PowerPoint Presentation</vt:lpstr>
      <vt:lpstr>Motivation</vt:lpstr>
      <vt:lpstr>Main idea: The Handled Issues1  </vt:lpstr>
      <vt:lpstr>Main idea: The Handled Issues2 </vt:lpstr>
      <vt:lpstr>Evidence1</vt:lpstr>
      <vt:lpstr>Evidence2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youssef ramzy</dc:creator>
  <cp:lastModifiedBy>Mohamed, Khaled</cp:lastModifiedBy>
  <cp:revision>122</cp:revision>
  <dcterms:created xsi:type="dcterms:W3CDTF">2016-06-30T20:15:41Z</dcterms:created>
  <dcterms:modified xsi:type="dcterms:W3CDTF">2019-05-05T07:49:07Z</dcterms:modified>
</cp:coreProperties>
</file>